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Josefin Sans" pitchFamily="2" charset="0"/>
      <p:regular r:id="rId16"/>
    </p:embeddedFont>
    <p:embeddedFont>
      <p:font typeface="Josefin Sans Bold" pitchFamily="2" charset="0"/>
      <p:regular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anh Trịnh" userId="cd0e9ecde8d843db" providerId="LiveId" clId="{AB30F843-7E17-445D-9CB2-750F8FDEF887}"/>
    <pc:docChg chg="undo custSel modSld">
      <pc:chgData name="Thanh Trịnh" userId="cd0e9ecde8d843db" providerId="LiveId" clId="{AB30F843-7E17-445D-9CB2-750F8FDEF887}" dt="2024-01-24T13:51:06.200" v="23" actId="20577"/>
      <pc:docMkLst>
        <pc:docMk/>
      </pc:docMkLst>
      <pc:sldChg chg="modSp mod">
        <pc:chgData name="Thanh Trịnh" userId="cd0e9ecde8d843db" providerId="LiveId" clId="{AB30F843-7E17-445D-9CB2-750F8FDEF887}" dt="2024-01-24T13:49:42.266" v="5" actId="20577"/>
        <pc:sldMkLst>
          <pc:docMk/>
          <pc:sldMk cId="0" sldId="263"/>
        </pc:sldMkLst>
        <pc:spChg chg="mod">
          <ac:chgData name="Thanh Trịnh" userId="cd0e9ecde8d843db" providerId="LiveId" clId="{AB30F843-7E17-445D-9CB2-750F8FDEF887}" dt="2024-01-24T13:49:42.266" v="5" actId="20577"/>
          <ac:spMkLst>
            <pc:docMk/>
            <pc:sldMk cId="0" sldId="263"/>
            <ac:spMk id="3" creationId="{00000000-0000-0000-0000-000000000000}"/>
          </ac:spMkLst>
        </pc:spChg>
      </pc:sldChg>
      <pc:sldChg chg="modSp mod">
        <pc:chgData name="Thanh Trịnh" userId="cd0e9ecde8d843db" providerId="LiveId" clId="{AB30F843-7E17-445D-9CB2-750F8FDEF887}" dt="2024-01-24T13:50:18.741" v="8" actId="5793"/>
        <pc:sldMkLst>
          <pc:docMk/>
          <pc:sldMk cId="0" sldId="264"/>
        </pc:sldMkLst>
        <pc:spChg chg="mod">
          <ac:chgData name="Thanh Trịnh" userId="cd0e9ecde8d843db" providerId="LiveId" clId="{AB30F843-7E17-445D-9CB2-750F8FDEF887}" dt="2024-01-24T13:50:18.741" v="8" actId="5793"/>
          <ac:spMkLst>
            <pc:docMk/>
            <pc:sldMk cId="0" sldId="264"/>
            <ac:spMk id="4" creationId="{00000000-0000-0000-0000-000000000000}"/>
          </ac:spMkLst>
        </pc:spChg>
      </pc:sldChg>
      <pc:sldChg chg="modSp mod">
        <pc:chgData name="Thanh Trịnh" userId="cd0e9ecde8d843db" providerId="LiveId" clId="{AB30F843-7E17-445D-9CB2-750F8FDEF887}" dt="2024-01-24T13:51:06.200" v="23" actId="20577"/>
        <pc:sldMkLst>
          <pc:docMk/>
          <pc:sldMk cId="0" sldId="269"/>
        </pc:sldMkLst>
        <pc:spChg chg="mod">
          <ac:chgData name="Thanh Trịnh" userId="cd0e9ecde8d843db" providerId="LiveId" clId="{AB30F843-7E17-445D-9CB2-750F8FDEF887}" dt="2024-01-24T13:51:06.200" v="23" actId="20577"/>
          <ac:spMkLst>
            <pc:docMk/>
            <pc:sldMk cId="0" sldId="269"/>
            <ac:spMk id="2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22.svg"/><Relationship Id="rId3" Type="http://schemas.openxmlformats.org/officeDocument/2006/relationships/image" Target="../media/image24.svg"/><Relationship Id="rId7" Type="http://schemas.openxmlformats.org/officeDocument/2006/relationships/image" Target="../media/image38.svg"/><Relationship Id="rId12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902445" y="3757829"/>
            <a:ext cx="8951872" cy="2142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72"/>
              </a:lnSpc>
            </a:pPr>
            <a:r>
              <a:rPr lang="en-US" sz="7475">
                <a:solidFill>
                  <a:srgbClr val="F7B4A7"/>
                </a:solidFill>
                <a:latin typeface="Josefin Sans Bold"/>
              </a:rPr>
              <a:t>Learning Faster and More Effective</a:t>
            </a:r>
          </a:p>
        </p:txBody>
      </p:sp>
      <p:sp>
        <p:nvSpPr>
          <p:cNvPr id="3" name="Freeform 3"/>
          <p:cNvSpPr/>
          <p:nvPr/>
        </p:nvSpPr>
        <p:spPr>
          <a:xfrm>
            <a:off x="1182834" y="-1921745"/>
            <a:ext cx="6755642" cy="4114800"/>
          </a:xfrm>
          <a:custGeom>
            <a:avLst/>
            <a:gdLst/>
            <a:ahLst/>
            <a:cxnLst/>
            <a:rect l="l" t="t" r="r" b="b"/>
            <a:pathLst>
              <a:path w="6755642" h="4114800">
                <a:moveTo>
                  <a:pt x="0" y="0"/>
                </a:moveTo>
                <a:lnTo>
                  <a:pt x="6755642" y="0"/>
                </a:lnTo>
                <a:lnTo>
                  <a:pt x="67556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303834" y="1790711"/>
            <a:ext cx="1194327" cy="2586142"/>
          </a:xfrm>
          <a:custGeom>
            <a:avLst/>
            <a:gdLst/>
            <a:ahLst/>
            <a:cxnLst/>
            <a:rect l="l" t="t" r="r" b="b"/>
            <a:pathLst>
              <a:path w="1194327" h="2586142">
                <a:moveTo>
                  <a:pt x="0" y="0"/>
                </a:moveTo>
                <a:lnTo>
                  <a:pt x="1194327" y="0"/>
                </a:lnTo>
                <a:lnTo>
                  <a:pt x="1194327" y="2586142"/>
                </a:lnTo>
                <a:lnTo>
                  <a:pt x="0" y="2586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2095190" y="2021154"/>
            <a:ext cx="5357753" cy="5591583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5357753" y="0"/>
                </a:moveTo>
                <a:lnTo>
                  <a:pt x="0" y="0"/>
                </a:lnTo>
                <a:lnTo>
                  <a:pt x="0" y="5591582"/>
                </a:lnTo>
                <a:lnTo>
                  <a:pt x="5357753" y="5591582"/>
                </a:lnTo>
                <a:lnTo>
                  <a:pt x="53577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947148" y="1264426"/>
            <a:ext cx="3144039" cy="2440918"/>
          </a:xfrm>
          <a:custGeom>
            <a:avLst/>
            <a:gdLst/>
            <a:ahLst/>
            <a:cxnLst/>
            <a:rect l="l" t="t" r="r" b="b"/>
            <a:pathLst>
              <a:path w="3144039" h="2440918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24872" y="5005800"/>
            <a:ext cx="1894295" cy="4252500"/>
          </a:xfrm>
          <a:custGeom>
            <a:avLst/>
            <a:gdLst/>
            <a:ahLst/>
            <a:cxnLst/>
            <a:rect l="l" t="t" r="r" b="b"/>
            <a:pathLst>
              <a:path w="1894295" h="4252500">
                <a:moveTo>
                  <a:pt x="0" y="0"/>
                </a:moveTo>
                <a:lnTo>
                  <a:pt x="1894295" y="0"/>
                </a:lnTo>
                <a:lnTo>
                  <a:pt x="1894295" y="4252500"/>
                </a:lnTo>
                <a:lnTo>
                  <a:pt x="0" y="42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011803" y="7612736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242167" y="3499416"/>
            <a:ext cx="6955020" cy="927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76"/>
              </a:lnSpc>
            </a:pPr>
            <a:r>
              <a:rPr lang="en-US" sz="6400">
                <a:solidFill>
                  <a:srgbClr val="94DDDE"/>
                </a:solidFill>
                <a:latin typeface="Josefin Sans Bold"/>
              </a:rPr>
              <a:t>Join study groups</a:t>
            </a:r>
          </a:p>
        </p:txBody>
      </p:sp>
      <p:sp>
        <p:nvSpPr>
          <p:cNvPr id="3" name="Freeform 3"/>
          <p:cNvSpPr/>
          <p:nvPr/>
        </p:nvSpPr>
        <p:spPr>
          <a:xfrm>
            <a:off x="4610774" y="1441513"/>
            <a:ext cx="2645731" cy="1625922"/>
          </a:xfrm>
          <a:custGeom>
            <a:avLst/>
            <a:gdLst/>
            <a:ahLst/>
            <a:cxnLst/>
            <a:rect l="l" t="t" r="r" b="b"/>
            <a:pathLst>
              <a:path w="2645731" h="1625922">
                <a:moveTo>
                  <a:pt x="0" y="0"/>
                </a:moveTo>
                <a:lnTo>
                  <a:pt x="2645731" y="0"/>
                </a:lnTo>
                <a:lnTo>
                  <a:pt x="2645731" y="1625922"/>
                </a:lnTo>
                <a:lnTo>
                  <a:pt x="0" y="16259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879313" y="5316566"/>
            <a:ext cx="5758626" cy="4114800"/>
          </a:xfrm>
          <a:custGeom>
            <a:avLst/>
            <a:gdLst/>
            <a:ahLst/>
            <a:cxnLst/>
            <a:rect l="l" t="t" r="r" b="b"/>
            <a:pathLst>
              <a:path w="5758626" h="4114800">
                <a:moveTo>
                  <a:pt x="0" y="0"/>
                </a:moveTo>
                <a:lnTo>
                  <a:pt x="5758626" y="0"/>
                </a:lnTo>
                <a:lnTo>
                  <a:pt x="57586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340312" y="-1788377"/>
            <a:ext cx="1491622" cy="3229890"/>
          </a:xfrm>
          <a:custGeom>
            <a:avLst/>
            <a:gdLst/>
            <a:ahLst/>
            <a:cxnLst/>
            <a:rect l="l" t="t" r="r" b="b"/>
            <a:pathLst>
              <a:path w="1491622" h="3229890">
                <a:moveTo>
                  <a:pt x="0" y="0"/>
                </a:moveTo>
                <a:lnTo>
                  <a:pt x="1491622" y="0"/>
                </a:lnTo>
                <a:lnTo>
                  <a:pt x="1491622" y="3229890"/>
                </a:lnTo>
                <a:lnTo>
                  <a:pt x="0" y="3229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242167" y="-1536821"/>
            <a:ext cx="3748344" cy="3073642"/>
          </a:xfrm>
          <a:custGeom>
            <a:avLst/>
            <a:gdLst/>
            <a:ahLst/>
            <a:cxnLst/>
            <a:rect l="l" t="t" r="r" b="b"/>
            <a:pathLst>
              <a:path w="3748344" h="3073642">
                <a:moveTo>
                  <a:pt x="0" y="0"/>
                </a:moveTo>
                <a:lnTo>
                  <a:pt x="3748345" y="0"/>
                </a:lnTo>
                <a:lnTo>
                  <a:pt x="3748345" y="3073642"/>
                </a:lnTo>
                <a:lnTo>
                  <a:pt x="0" y="30736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566643" y="-2441088"/>
            <a:ext cx="4317873" cy="5892879"/>
          </a:xfrm>
          <a:custGeom>
            <a:avLst/>
            <a:gdLst/>
            <a:ahLst/>
            <a:cxnLst/>
            <a:rect l="l" t="t" r="r" b="b"/>
            <a:pathLst>
              <a:path w="4317873" h="5892879">
                <a:moveTo>
                  <a:pt x="0" y="0"/>
                </a:moveTo>
                <a:lnTo>
                  <a:pt x="4317873" y="0"/>
                </a:lnTo>
                <a:lnTo>
                  <a:pt x="4317873" y="5892879"/>
                </a:lnTo>
                <a:lnTo>
                  <a:pt x="0" y="58928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742874" y="3067435"/>
            <a:ext cx="4597438" cy="2842053"/>
          </a:xfrm>
          <a:custGeom>
            <a:avLst/>
            <a:gdLst/>
            <a:ahLst/>
            <a:cxnLst/>
            <a:rect l="l" t="t" r="r" b="b"/>
            <a:pathLst>
              <a:path w="4597438" h="2842053">
                <a:moveTo>
                  <a:pt x="4597438" y="0"/>
                </a:moveTo>
                <a:lnTo>
                  <a:pt x="0" y="0"/>
                </a:lnTo>
                <a:lnTo>
                  <a:pt x="0" y="2842053"/>
                </a:lnTo>
                <a:lnTo>
                  <a:pt x="4597438" y="2842053"/>
                </a:lnTo>
                <a:lnTo>
                  <a:pt x="4597438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242167" y="4421786"/>
            <a:ext cx="8115300" cy="2050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7B4A7"/>
                </a:solidFill>
                <a:latin typeface="Josefin Sans"/>
              </a:rPr>
              <a:t>Collaborate with peers to discuss and clarify concepts.</a:t>
            </a:r>
          </a:p>
          <a:p>
            <a:pPr marL="626110" lvl="1" indent="-313055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7B4A7"/>
                </a:solidFill>
                <a:latin typeface="Josefin Sans"/>
              </a:rPr>
              <a:t>Teaching and discussing with others can deepen your understanding.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736034"/>
            <a:ext cx="7165867" cy="1955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07"/>
              </a:lnSpc>
            </a:pPr>
            <a:r>
              <a:rPr lang="en-US" sz="7150">
                <a:solidFill>
                  <a:srgbClr val="F7B4A7"/>
                </a:solidFill>
                <a:latin typeface="Josefin Sans Bold"/>
              </a:rPr>
              <a:t>Review and Reflect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4882017"/>
            <a:ext cx="6184027" cy="2050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94DDDE"/>
                </a:solidFill>
                <a:latin typeface="Josefin Sans"/>
              </a:rPr>
              <a:t>Regularly review what you've learned to reinforce concepts.</a:t>
            </a:r>
          </a:p>
          <a:p>
            <a:pPr marL="626110" lvl="1" indent="-313055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94DDDE"/>
                </a:solidFill>
                <a:latin typeface="Josefin Sans"/>
              </a:rPr>
              <a:t>Reflect on your progress and adjust your approach if needed.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535" y="961720"/>
            <a:ext cx="8807704" cy="821179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930101"/>
            <a:ext cx="15308369" cy="1021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2B4B82"/>
                </a:solidFill>
                <a:latin typeface="Josefin Sans"/>
              </a:rPr>
              <a:t>Consistency is key to long-term retention.</a:t>
            </a:r>
          </a:p>
          <a:p>
            <a:pPr marL="626111" lvl="1" indent="-313055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2B4B82"/>
                </a:solidFill>
                <a:latin typeface="Josefin Sans"/>
              </a:rPr>
              <a:t>Set a regular study schedule to maintain momentum..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882986"/>
            <a:ext cx="6197506" cy="1113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2B4B82"/>
                </a:solidFill>
                <a:latin typeface="Josefin Sans Bold"/>
              </a:rPr>
              <a:t>Stay Consistent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667153"/>
            <a:ext cx="16230600" cy="1021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6" lvl="1" indent="-313053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2B4B82"/>
                </a:solidFill>
                <a:latin typeface="Josefin Sans"/>
              </a:rPr>
              <a:t>Discover your preferred learning style (visual, auditory, kinesthetic) and tailor your approach accordingly.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620038"/>
            <a:ext cx="12395011" cy="1113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2B4B82"/>
                </a:solidFill>
                <a:latin typeface="Josefin Sans Bold"/>
              </a:rPr>
              <a:t>Experiment with learning styles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8452380"/>
            <a:ext cx="15308369" cy="1021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2B4B82"/>
                </a:solidFill>
                <a:latin typeface="Josefin Sans"/>
              </a:rPr>
              <a:t>Ensure proper sleep, nutrition, and exercise to support cognitive function.</a:t>
            </a:r>
          </a:p>
          <a:p>
            <a:pPr marL="626111" lvl="1" indent="-313055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2B4B82"/>
                </a:solidFill>
                <a:latin typeface="Josefin Sans"/>
              </a:rPr>
              <a:t>A healthy lifestyle contributes to better learning and retention.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405265"/>
            <a:ext cx="6197506" cy="1113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2B4B82"/>
                </a:solidFill>
                <a:latin typeface="Josefin Sans Bold"/>
              </a:rPr>
              <a:t>Stay Healthy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189431"/>
            <a:ext cx="16230600" cy="1021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6" lvl="1" indent="-313053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2B4B82"/>
                </a:solidFill>
                <a:latin typeface="Josefin Sans"/>
              </a:rPr>
              <a:t>Request feedback from teachers, peers, or mentors.</a:t>
            </a:r>
          </a:p>
          <a:p>
            <a:pPr marL="626106" lvl="1" indent="-313053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2B4B82"/>
                </a:solidFill>
                <a:latin typeface="Josefin Sans"/>
              </a:rPr>
              <a:t>Use feedback to identify areas for improvement.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142316"/>
            <a:ext cx="12395011" cy="1113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2B4B82"/>
                </a:solidFill>
                <a:latin typeface="Josefin Sans Bold"/>
              </a:rPr>
              <a:t>Seek Feedback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51762" y="1107504"/>
            <a:ext cx="3489749" cy="2861594"/>
          </a:xfrm>
          <a:custGeom>
            <a:avLst/>
            <a:gdLst/>
            <a:ahLst/>
            <a:cxnLst/>
            <a:rect l="l" t="t" r="r" b="b"/>
            <a:pathLst>
              <a:path w="3489749" h="2861594">
                <a:moveTo>
                  <a:pt x="0" y="0"/>
                </a:moveTo>
                <a:lnTo>
                  <a:pt x="3489749" y="0"/>
                </a:lnTo>
                <a:lnTo>
                  <a:pt x="3489749" y="2861593"/>
                </a:lnTo>
                <a:lnTo>
                  <a:pt x="0" y="2861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0793" y="4342477"/>
            <a:ext cx="4618653" cy="4114800"/>
          </a:xfrm>
          <a:custGeom>
            <a:avLst/>
            <a:gdLst/>
            <a:ahLst/>
            <a:cxnLst/>
            <a:rect l="l" t="t" r="r" b="b"/>
            <a:pathLst>
              <a:path w="4618653" h="4114800">
                <a:moveTo>
                  <a:pt x="0" y="0"/>
                </a:moveTo>
                <a:lnTo>
                  <a:pt x="4618653" y="0"/>
                </a:lnTo>
                <a:lnTo>
                  <a:pt x="46186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973577" y="4285327"/>
            <a:ext cx="9285723" cy="1471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9917" lvl="1" indent="-304959">
              <a:lnSpc>
                <a:spcPts val="3954"/>
              </a:lnSpc>
              <a:buFont typeface="Arial"/>
              <a:buChar char="•"/>
            </a:pPr>
            <a:r>
              <a:rPr lang="en-US" sz="2824">
                <a:solidFill>
                  <a:srgbClr val="2B4B82"/>
                </a:solidFill>
                <a:latin typeface="Josefin Sans"/>
              </a:rPr>
              <a:t>Break your study sessions into manageable chunks.</a:t>
            </a:r>
          </a:p>
          <a:p>
            <a:pPr marL="609917" lvl="1" indent="-304959">
              <a:lnSpc>
                <a:spcPts val="3954"/>
              </a:lnSpc>
              <a:buFont typeface="Arial"/>
              <a:buChar char="•"/>
            </a:pPr>
            <a:r>
              <a:rPr lang="en-US" sz="2824">
                <a:solidFill>
                  <a:srgbClr val="2B4B82"/>
                </a:solidFill>
                <a:latin typeface="Josefin Sans"/>
              </a:rPr>
              <a:t>Take short breaks to prevent burnout and maintain focus.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109232" y="3327502"/>
            <a:ext cx="9285723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2B4B82"/>
                </a:solidFill>
                <a:latin typeface="Josefin Sans Bold"/>
              </a:rPr>
              <a:t>Take Breaks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114800"/>
            <a:ext cx="10578305" cy="1981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dirty="0">
                <a:solidFill>
                  <a:srgbClr val="F7B4A7"/>
                </a:solidFill>
                <a:latin typeface="Josefin Sans Bold"/>
              </a:rPr>
              <a:t>THANKS FOR </a:t>
            </a:r>
            <a:r>
              <a:rPr lang="en-US" sz="6000">
                <a:solidFill>
                  <a:srgbClr val="F7B4A7"/>
                </a:solidFill>
                <a:latin typeface="Josefin Sans Bold"/>
              </a:rPr>
              <a:t>YOUR LISTENING</a:t>
            </a:r>
            <a:endParaRPr lang="en-US" sz="6000" dirty="0">
              <a:solidFill>
                <a:srgbClr val="F7B4A7"/>
              </a:solidFill>
              <a:latin typeface="Josefin Sans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3001822" y="1710976"/>
            <a:ext cx="3662625" cy="5642699"/>
          </a:xfrm>
          <a:custGeom>
            <a:avLst/>
            <a:gdLst/>
            <a:ahLst/>
            <a:cxnLst/>
            <a:rect l="l" t="t" r="r" b="b"/>
            <a:pathLst>
              <a:path w="3662625" h="5642699">
                <a:moveTo>
                  <a:pt x="0" y="0"/>
                </a:moveTo>
                <a:lnTo>
                  <a:pt x="3662625" y="0"/>
                </a:lnTo>
                <a:lnTo>
                  <a:pt x="3662625" y="5642699"/>
                </a:lnTo>
                <a:lnTo>
                  <a:pt x="0" y="5642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663519" y="1674841"/>
            <a:ext cx="5042831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59"/>
              </a:lnSpc>
            </a:pPr>
            <a:r>
              <a:rPr lang="en-US" sz="6299">
                <a:solidFill>
                  <a:srgbClr val="F7B4A7"/>
                </a:solidFill>
                <a:latin typeface="Josefin Sans Bold"/>
              </a:rPr>
              <a:t>Content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663519" y="2781408"/>
            <a:ext cx="5653279" cy="893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0"/>
              </a:lnSpc>
            </a:pPr>
            <a:r>
              <a:rPr lang="en-US" sz="2200" spc="264">
                <a:solidFill>
                  <a:srgbClr val="94DDDE"/>
                </a:solidFill>
                <a:latin typeface="Josefin Sans"/>
              </a:rPr>
              <a:t>THE WAYS HOW TO LEARN FASTER AND MORE EFFECTIVELY</a:t>
            </a:r>
          </a:p>
        </p:txBody>
      </p:sp>
      <p:sp>
        <p:nvSpPr>
          <p:cNvPr id="4" name="Freeform 4"/>
          <p:cNvSpPr/>
          <p:nvPr/>
        </p:nvSpPr>
        <p:spPr>
          <a:xfrm>
            <a:off x="1309758" y="1684366"/>
            <a:ext cx="3874545" cy="5122596"/>
          </a:xfrm>
          <a:custGeom>
            <a:avLst/>
            <a:gdLst/>
            <a:ahLst/>
            <a:cxnLst/>
            <a:rect l="l" t="t" r="r" b="b"/>
            <a:pathLst>
              <a:path w="3874545" h="5122596">
                <a:moveTo>
                  <a:pt x="0" y="0"/>
                </a:moveTo>
                <a:lnTo>
                  <a:pt x="3874546" y="0"/>
                </a:lnTo>
                <a:lnTo>
                  <a:pt x="3874546" y="5122596"/>
                </a:lnTo>
                <a:lnTo>
                  <a:pt x="0" y="5122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380976" y="2475095"/>
            <a:ext cx="3874545" cy="5122596"/>
          </a:xfrm>
          <a:custGeom>
            <a:avLst/>
            <a:gdLst/>
            <a:ahLst/>
            <a:cxnLst/>
            <a:rect l="l" t="t" r="r" b="b"/>
            <a:pathLst>
              <a:path w="3874545" h="5122596">
                <a:moveTo>
                  <a:pt x="0" y="0"/>
                </a:moveTo>
                <a:lnTo>
                  <a:pt x="3874545" y="0"/>
                </a:lnTo>
                <a:lnTo>
                  <a:pt x="3874545" y="5122595"/>
                </a:lnTo>
                <a:lnTo>
                  <a:pt x="0" y="5122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495732" y="3214319"/>
            <a:ext cx="3874545" cy="5122596"/>
          </a:xfrm>
          <a:custGeom>
            <a:avLst/>
            <a:gdLst/>
            <a:ahLst/>
            <a:cxnLst/>
            <a:rect l="l" t="t" r="r" b="b"/>
            <a:pathLst>
              <a:path w="3874545" h="5122596">
                <a:moveTo>
                  <a:pt x="0" y="0"/>
                </a:moveTo>
                <a:lnTo>
                  <a:pt x="3874545" y="0"/>
                </a:lnTo>
                <a:lnTo>
                  <a:pt x="3874545" y="5122596"/>
                </a:lnTo>
                <a:lnTo>
                  <a:pt x="0" y="51225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97814" y="3086100"/>
            <a:ext cx="5131837" cy="4114800"/>
          </a:xfrm>
          <a:custGeom>
            <a:avLst/>
            <a:gdLst/>
            <a:ahLst/>
            <a:cxnLst/>
            <a:rect l="l" t="t" r="r" b="b"/>
            <a:pathLst>
              <a:path w="5131837" h="4114800">
                <a:moveTo>
                  <a:pt x="0" y="0"/>
                </a:moveTo>
                <a:lnTo>
                  <a:pt x="5131837" y="0"/>
                </a:lnTo>
                <a:lnTo>
                  <a:pt x="5131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4044269"/>
            <a:ext cx="9768230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31356E"/>
                </a:solidFill>
                <a:latin typeface="Josefin Sans Bold"/>
              </a:rPr>
              <a:t>Set Clear Goal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5133975"/>
            <a:ext cx="9358913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0" lvl="1" indent="-313055">
              <a:lnSpc>
                <a:spcPts val="3480"/>
              </a:lnSpc>
              <a:buFont typeface="Arial"/>
              <a:buChar char="•"/>
            </a:pPr>
            <a:r>
              <a:rPr lang="en-US" sz="2900">
                <a:solidFill>
                  <a:srgbClr val="2B4B82"/>
                </a:solidFill>
                <a:latin typeface="Josefin Sans"/>
              </a:rPr>
              <a:t>Clearly define what we want to learn.</a:t>
            </a:r>
          </a:p>
          <a:p>
            <a:pPr marL="626110" lvl="1" indent="-313055">
              <a:lnSpc>
                <a:spcPts val="3480"/>
              </a:lnSpc>
              <a:buFont typeface="Arial"/>
              <a:buChar char="•"/>
            </a:pPr>
            <a:r>
              <a:rPr lang="en-US" sz="2900">
                <a:solidFill>
                  <a:srgbClr val="2B4B82"/>
                </a:solidFill>
                <a:latin typeface="Josefin Sans"/>
              </a:rPr>
              <a:t>Break down larger goals into smaller taks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70694" y="2641748"/>
            <a:ext cx="6276929" cy="196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2B4B82"/>
                </a:solidFill>
                <a:latin typeface="Josefin Sans Bold"/>
              </a:rPr>
              <a:t>Prioritize and focus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70694" y="4537223"/>
            <a:ext cx="6276929" cy="2050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7" lvl="1" indent="-313054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2B4B82"/>
                </a:solidFill>
                <a:latin typeface="Josefin Sans"/>
              </a:rPr>
              <a:t>Identify the most important concepts or skills to learn first</a:t>
            </a:r>
          </a:p>
          <a:p>
            <a:pPr marL="626107" lvl="1" indent="-313054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2B4B82"/>
                </a:solidFill>
                <a:latin typeface="Josefin Sans"/>
              </a:rPr>
              <a:t>Eliminate distractions and create a dedicated study environment.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893831" y="2641748"/>
            <a:ext cx="6023474" cy="196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2B4B82"/>
                </a:solidFill>
                <a:latin typeface="Josefin Sans Bold"/>
              </a:rPr>
              <a:t>Active Learning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893831" y="4537223"/>
            <a:ext cx="6023474" cy="359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7" lvl="1" indent="-313054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2B4B82"/>
                </a:solidFill>
                <a:latin typeface="Josefin Sans"/>
              </a:rPr>
              <a:t>Engage actively with the material through exercises, discussions, or practical applications.</a:t>
            </a:r>
          </a:p>
          <a:p>
            <a:pPr marL="626107" lvl="1" indent="-313054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2B4B82"/>
                </a:solidFill>
                <a:latin typeface="Josefin Sans"/>
              </a:rPr>
              <a:t>Teach the concept to someone else or explain it in your own words.</a:t>
            </a:r>
          </a:p>
        </p:txBody>
      </p:sp>
      <p:sp>
        <p:nvSpPr>
          <p:cNvPr id="6" name="Freeform 6"/>
          <p:cNvSpPr/>
          <p:nvPr/>
        </p:nvSpPr>
        <p:spPr>
          <a:xfrm>
            <a:off x="0" y="-963412"/>
            <a:ext cx="4597438" cy="2842053"/>
          </a:xfrm>
          <a:custGeom>
            <a:avLst/>
            <a:gdLst/>
            <a:ahLst/>
            <a:cxnLst/>
            <a:rect l="l" t="t" r="r" b="b"/>
            <a:pathLst>
              <a:path w="4597438" h="2842053">
                <a:moveTo>
                  <a:pt x="0" y="0"/>
                </a:moveTo>
                <a:lnTo>
                  <a:pt x="4597438" y="0"/>
                </a:lnTo>
                <a:lnTo>
                  <a:pt x="4597438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0551837" y="390596"/>
            <a:ext cx="2076668" cy="1276207"/>
          </a:xfrm>
          <a:custGeom>
            <a:avLst/>
            <a:gdLst/>
            <a:ahLst/>
            <a:cxnLst/>
            <a:rect l="l" t="t" r="r" b="b"/>
            <a:pathLst>
              <a:path w="2076668" h="1276207">
                <a:moveTo>
                  <a:pt x="2076668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8" y="1276208"/>
                </a:lnTo>
                <a:lnTo>
                  <a:pt x="20766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138681" y="-2447996"/>
            <a:ext cx="3837986" cy="4114800"/>
          </a:xfrm>
          <a:custGeom>
            <a:avLst/>
            <a:gdLst/>
            <a:ahLst/>
            <a:cxnLst/>
            <a:rect l="l" t="t" r="r" b="b"/>
            <a:pathLst>
              <a:path w="3837986" h="4114800">
                <a:moveTo>
                  <a:pt x="0" y="0"/>
                </a:moveTo>
                <a:lnTo>
                  <a:pt x="3837987" y="0"/>
                </a:lnTo>
                <a:lnTo>
                  <a:pt x="38379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994246" y="-3759204"/>
            <a:ext cx="5357753" cy="5591583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0" y="0"/>
                </a:moveTo>
                <a:lnTo>
                  <a:pt x="5357752" y="0"/>
                </a:lnTo>
                <a:lnTo>
                  <a:pt x="5357752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912767" cy="10287000"/>
          </a:xfrm>
          <a:custGeom>
            <a:avLst/>
            <a:gdLst/>
            <a:ahLst/>
            <a:cxnLst/>
            <a:rect l="l" t="t" r="r" b="b"/>
            <a:pathLst>
              <a:path w="6912767" h="10287000">
                <a:moveTo>
                  <a:pt x="0" y="0"/>
                </a:moveTo>
                <a:lnTo>
                  <a:pt x="6912767" y="0"/>
                </a:lnTo>
                <a:lnTo>
                  <a:pt x="691276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224" r="-9699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097063" y="2400453"/>
            <a:ext cx="9162237" cy="182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30"/>
              </a:lnSpc>
            </a:pPr>
            <a:r>
              <a:rPr lang="en-US" sz="6025">
                <a:solidFill>
                  <a:srgbClr val="2B4B82"/>
                </a:solidFill>
                <a:latin typeface="Josefin Sans Bold"/>
              </a:rPr>
              <a:t>Use Multiple Learning Resources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097063" y="4162578"/>
            <a:ext cx="9162237" cy="2050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9" lvl="1" indent="-313054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2B4B82"/>
                </a:solidFill>
                <a:latin typeface="Josefin Sans"/>
              </a:rPr>
              <a:t>Combine textbooks, online courses, videos, and other resources for a well-rounded understanding.</a:t>
            </a:r>
          </a:p>
          <a:p>
            <a:pPr marL="626109" lvl="1" indent="-313054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2B4B82"/>
                </a:solidFill>
                <a:latin typeface="Josefin Sans"/>
              </a:rPr>
              <a:t>Don't rely on a single source; seek diverse perspectives.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B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247339"/>
            <a:ext cx="9569415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4"/>
              </a:lnSpc>
            </a:pPr>
            <a:r>
              <a:rPr lang="en-US" sz="8099" spc="-80">
                <a:solidFill>
                  <a:srgbClr val="2B4B82"/>
                </a:solidFill>
                <a:latin typeface="Josefin Sans Bold"/>
              </a:rPr>
              <a:t>Practice Regulary</a:t>
            </a:r>
          </a:p>
        </p:txBody>
      </p:sp>
      <p:sp>
        <p:nvSpPr>
          <p:cNvPr id="3" name="Freeform 3"/>
          <p:cNvSpPr/>
          <p:nvPr/>
        </p:nvSpPr>
        <p:spPr>
          <a:xfrm>
            <a:off x="12443088" y="1028700"/>
            <a:ext cx="6414740" cy="6631780"/>
          </a:xfrm>
          <a:custGeom>
            <a:avLst/>
            <a:gdLst/>
            <a:ahLst/>
            <a:cxnLst/>
            <a:rect l="l" t="t" r="r" b="b"/>
            <a:pathLst>
              <a:path w="6414740" h="6631780">
                <a:moveTo>
                  <a:pt x="0" y="0"/>
                </a:moveTo>
                <a:lnTo>
                  <a:pt x="6414740" y="0"/>
                </a:lnTo>
                <a:lnTo>
                  <a:pt x="6414740" y="6631780"/>
                </a:lnTo>
                <a:lnTo>
                  <a:pt x="0" y="6631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11240" y="5386246"/>
            <a:ext cx="9486875" cy="2050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7" lvl="1" indent="-313054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2B4B82"/>
                </a:solidFill>
                <a:latin typeface="Josefin Sans"/>
              </a:rPr>
              <a:t>Regular practice helps reinforce learning and build proficiency.</a:t>
            </a:r>
          </a:p>
          <a:p>
            <a:pPr marL="626107" lvl="1" indent="-313054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2B4B82"/>
                </a:solidFill>
                <a:latin typeface="Josefin Sans"/>
              </a:rPr>
              <a:t>Implement what you've learned in real-world scenarios.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184311" cy="10287000"/>
          </a:xfrm>
          <a:custGeom>
            <a:avLst/>
            <a:gdLst/>
            <a:ahLst/>
            <a:cxnLst/>
            <a:rect l="l" t="t" r="r" b="b"/>
            <a:pathLst>
              <a:path w="8184311" h="10287000">
                <a:moveTo>
                  <a:pt x="0" y="0"/>
                </a:moveTo>
                <a:lnTo>
                  <a:pt x="8184311" y="0"/>
                </a:lnTo>
                <a:lnTo>
                  <a:pt x="818431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669" b="-966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460529" y="2646623"/>
            <a:ext cx="7312205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70"/>
              </a:lnSpc>
            </a:pPr>
            <a:r>
              <a:rPr lang="en-US" sz="4225">
                <a:solidFill>
                  <a:srgbClr val="2B4B82"/>
                </a:solidFill>
                <a:latin typeface="Josefin Sans Bold"/>
              </a:rPr>
              <a:t>Effective Note-Taking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460529" y="3227648"/>
            <a:ext cx="7312205" cy="2050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2B4B82"/>
                </a:solidFill>
                <a:latin typeface="Josefin Sans"/>
              </a:rPr>
              <a:t>Develop a note-taking system that works for you.</a:t>
            </a:r>
          </a:p>
          <a:p>
            <a:pPr marL="626111" lvl="1" indent="-313055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2B4B82"/>
                </a:solidFill>
                <a:latin typeface="Josefin Sans"/>
              </a:rPr>
              <a:t>Summarize key points, concepts, and examples..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65158" y="2818974"/>
            <a:ext cx="7312717" cy="1988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19"/>
              </a:lnSpc>
            </a:pPr>
            <a:r>
              <a:rPr lang="en-US" sz="8000" spc="-88">
                <a:solidFill>
                  <a:srgbClr val="2B4B82"/>
                </a:solidFill>
                <a:latin typeface="Josefin Sans Bold"/>
              </a:rPr>
              <a:t>Utilize Memory Techniques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65158" y="5113655"/>
            <a:ext cx="7312717" cy="2083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>
              <a:lnSpc>
                <a:spcPts val="4060"/>
              </a:lnSpc>
              <a:buFont typeface="Arial"/>
              <a:buChar char="•"/>
            </a:pPr>
            <a:r>
              <a:rPr lang="en-US" sz="2900" dirty="0">
                <a:solidFill>
                  <a:srgbClr val="2B4B82"/>
                </a:solidFill>
                <a:latin typeface="Josefin Sans"/>
              </a:rPr>
              <a:t>Employ memory devices, visualization, or association techniques to enhance memory.</a:t>
            </a:r>
          </a:p>
          <a:p>
            <a:pPr marL="626111" lvl="1" indent="-313055">
              <a:lnSpc>
                <a:spcPts val="4060"/>
              </a:lnSpc>
              <a:buFont typeface="Arial"/>
              <a:buChar char="•"/>
            </a:pPr>
            <a:r>
              <a:rPr lang="en-US" sz="2900" dirty="0">
                <a:solidFill>
                  <a:srgbClr val="2B4B82"/>
                </a:solidFill>
                <a:latin typeface="Josefin Sans"/>
              </a:rPr>
              <a:t>Use flashcards or other memory aids.</a:t>
            </a:r>
          </a:p>
        </p:txBody>
      </p:sp>
      <p:sp>
        <p:nvSpPr>
          <p:cNvPr id="4" name="Freeform 4"/>
          <p:cNvSpPr/>
          <p:nvPr/>
        </p:nvSpPr>
        <p:spPr>
          <a:xfrm>
            <a:off x="9854137" y="3018272"/>
            <a:ext cx="7411325" cy="4635447"/>
          </a:xfrm>
          <a:custGeom>
            <a:avLst/>
            <a:gdLst/>
            <a:ahLst/>
            <a:cxnLst/>
            <a:rect l="l" t="t" r="r" b="b"/>
            <a:pathLst>
              <a:path w="7411325" h="4635447">
                <a:moveTo>
                  <a:pt x="0" y="0"/>
                </a:moveTo>
                <a:lnTo>
                  <a:pt x="7411325" y="0"/>
                </a:lnTo>
                <a:lnTo>
                  <a:pt x="7411325" y="4635447"/>
                </a:lnTo>
                <a:lnTo>
                  <a:pt x="0" y="4635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65100" y="8613636"/>
            <a:ext cx="4338720" cy="2713672"/>
          </a:xfrm>
          <a:custGeom>
            <a:avLst/>
            <a:gdLst/>
            <a:ahLst/>
            <a:cxnLst/>
            <a:rect l="l" t="t" r="r" b="b"/>
            <a:pathLst>
              <a:path w="4338720" h="2713672">
                <a:moveTo>
                  <a:pt x="0" y="0"/>
                </a:moveTo>
                <a:lnTo>
                  <a:pt x="4338720" y="0"/>
                </a:lnTo>
                <a:lnTo>
                  <a:pt x="4338720" y="2713671"/>
                </a:lnTo>
                <a:lnTo>
                  <a:pt x="0" y="2713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976014" y="7483497"/>
            <a:ext cx="3289448" cy="2057400"/>
          </a:xfrm>
          <a:custGeom>
            <a:avLst/>
            <a:gdLst/>
            <a:ahLst/>
            <a:cxnLst/>
            <a:rect l="l" t="t" r="r" b="b"/>
            <a:pathLst>
              <a:path w="3289448" h="2057400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320348" y="712171"/>
            <a:ext cx="3289448" cy="2057400"/>
          </a:xfrm>
          <a:custGeom>
            <a:avLst/>
            <a:gdLst/>
            <a:ahLst/>
            <a:cxnLst/>
            <a:rect l="l" t="t" r="r" b="b"/>
            <a:pathLst>
              <a:path w="3289448" h="2057400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76342" y="1951228"/>
            <a:ext cx="6338112" cy="6384545"/>
          </a:xfrm>
          <a:custGeom>
            <a:avLst/>
            <a:gdLst/>
            <a:ahLst/>
            <a:cxnLst/>
            <a:rect l="l" t="t" r="r" b="b"/>
            <a:pathLst>
              <a:path w="6338112" h="6384545">
                <a:moveTo>
                  <a:pt x="0" y="0"/>
                </a:moveTo>
                <a:lnTo>
                  <a:pt x="6338112" y="0"/>
                </a:lnTo>
                <a:lnTo>
                  <a:pt x="6338112" y="6384544"/>
                </a:lnTo>
                <a:lnTo>
                  <a:pt x="0" y="6384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714750"/>
            <a:ext cx="8489114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00"/>
              </a:lnSpc>
            </a:pPr>
            <a:r>
              <a:rPr lang="en-US" sz="8500" dirty="0">
                <a:solidFill>
                  <a:srgbClr val="F7B4A7"/>
                </a:solidFill>
                <a:latin typeface="Josefin Sans Bold"/>
              </a:rPr>
              <a:t>Stay motivated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5017135"/>
            <a:ext cx="8115300" cy="1031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0" lvl="1" indent="-313055">
              <a:lnSpc>
                <a:spcPts val="4060"/>
              </a:lnSpc>
              <a:buFont typeface="Arial"/>
              <a:buChar char="•"/>
            </a:pPr>
            <a:r>
              <a:rPr lang="en-US" sz="2900" dirty="0">
                <a:solidFill>
                  <a:srgbClr val="94DDDE"/>
                </a:solidFill>
                <a:latin typeface="Josefin Sans"/>
              </a:rPr>
              <a:t>Celebrate small victories and milestones to stay motivated.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343</Words>
  <Application>Microsoft Office PowerPoint</Application>
  <PresentationFormat>Custom</PresentationFormat>
  <Paragraphs>47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Josefin Sans</vt:lpstr>
      <vt:lpstr>Josefin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Topic2_Challenge0_Presentation</dc:title>
  <cp:lastModifiedBy>Thanh Trịnh</cp:lastModifiedBy>
  <cp:revision>1</cp:revision>
  <dcterms:created xsi:type="dcterms:W3CDTF">2006-08-16T00:00:00Z</dcterms:created>
  <dcterms:modified xsi:type="dcterms:W3CDTF">2024-01-24T13:51:11Z</dcterms:modified>
  <dc:identifier>DAF5p8WC4PM</dc:identifier>
</cp:coreProperties>
</file>